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9" r:id="rId4"/>
  </p:sldMasterIdLst>
  <p:notesMasterIdLst>
    <p:notesMasterId r:id="rId11"/>
  </p:notesMasterIdLst>
  <p:sldIdLst>
    <p:sldId id="256" r:id="rId5"/>
    <p:sldId id="280" r:id="rId6"/>
    <p:sldId id="276" r:id="rId7"/>
    <p:sldId id="285" r:id="rId8"/>
    <p:sldId id="284" r:id="rId9"/>
    <p:sldId id="275" r:id="rId1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EED"/>
    <a:srgbClr val="AEBEC7"/>
    <a:srgbClr val="FFFFFF"/>
    <a:srgbClr val="353535"/>
    <a:srgbClr val="B79B27"/>
    <a:srgbClr val="283270"/>
    <a:srgbClr val="A28282"/>
    <a:srgbClr val="B5B3BF"/>
    <a:srgbClr val="EF7D71"/>
    <a:srgbClr val="FCB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6B3DD-1138-E5A8-0D09-349C123C163D}" v="36" dt="2025-03-10T09:06:30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3457"/>
  </p:normalViewPr>
  <p:slideViewPr>
    <p:cSldViewPr snapToGrid="0">
      <p:cViewPr varScale="1">
        <p:scale>
          <a:sx n="75" d="100"/>
          <a:sy n="75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CE98-3B20-4F4A-9B9C-E43A6F42C307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7398D-A3C2-2D4A-BB3F-7B427B5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I’m going to talk today about third generation sequencing technologies particularly for use in outbreak scenarios </a:t>
            </a:r>
          </a:p>
          <a:p>
            <a:endParaRPr lang="en-US"/>
          </a:p>
          <a:p>
            <a:r>
              <a:rPr lang="en-US"/>
              <a:t>Hopefully in this practical WE CAN BRING TOGETHER SOME OF THE skills you have learned in the different sessions and apply them here to </a:t>
            </a:r>
            <a:r>
              <a:rPr lang="en-US" err="1"/>
              <a:t>analyse</a:t>
            </a:r>
            <a:r>
              <a:rPr lang="en-US"/>
              <a:t> this data, </a:t>
            </a:r>
            <a:r>
              <a:rPr lang="en-US" err="1"/>
              <a:t>whicle</a:t>
            </a:r>
            <a:r>
              <a:rPr lang="en-US"/>
              <a:t> introducing a new sequencing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7398D-A3C2-2D4A-BB3F-7B427B5B326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0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2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8085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open sans" charset="0"/>
              </a:defRPr>
            </a:lvl1pPr>
          </a:lstStyle>
          <a:p>
            <a:pPr fontAlgn="t"/>
            <a:r>
              <a:rPr lang="en-US" sz="2400" b="1" i="0" baseline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9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open sans" charset="0"/>
              </a:defRPr>
            </a:lvl1pPr>
          </a:lstStyle>
          <a:p>
            <a:pPr fontAlgn="t"/>
            <a:r>
              <a:rPr lang="en-US" sz="2400" b="1" i="0" baseline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56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Open Sans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Open Sans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2" y="279132"/>
            <a:ext cx="947022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4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Open Sans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Open Sans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10195579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50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2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BB00BB2-F64A-43B9-B6F4-EED85E3324E6}"/>
              </a:ext>
            </a:extLst>
          </p:cNvPr>
          <p:cNvSpPr txBox="1">
            <a:spLocks/>
          </p:cNvSpPr>
          <p:nvPr/>
        </p:nvSpPr>
        <p:spPr>
          <a:xfrm>
            <a:off x="609437" y="1684912"/>
            <a:ext cx="10969943" cy="169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open sans" charset="0"/>
              </a:rPr>
              <a:t>Introduction to Nanopore Sequencing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2B6B52E-24C6-40A2-9D22-0F13FD3534BC}"/>
              </a:ext>
            </a:extLst>
          </p:cNvPr>
          <p:cNvSpPr txBox="1">
            <a:spLocks/>
          </p:cNvSpPr>
          <p:nvPr/>
        </p:nvSpPr>
        <p:spPr>
          <a:xfrm>
            <a:off x="609438" y="3477326"/>
            <a:ext cx="10969943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  <a:latin typeface="open sans" charset="0"/>
              </a:rPr>
              <a:t>Advanced Training in Molecular Biology – MSc</a:t>
            </a:r>
          </a:p>
          <a:p>
            <a:endParaRPr lang="en-US" sz="2800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2800" dirty="0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Daniel Ward PhD</a:t>
            </a:r>
            <a:endParaRPr lang="en-US" dirty="0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076E1A8-4E32-441D-92DF-1BBAFB92E2CE}"/>
              </a:ext>
            </a:extLst>
          </p:cNvPr>
          <p:cNvSpPr txBox="1">
            <a:spLocks/>
          </p:cNvSpPr>
          <p:nvPr/>
        </p:nvSpPr>
        <p:spPr>
          <a:xfrm>
            <a:off x="761839" y="3477326"/>
            <a:ext cx="10969943" cy="1695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bg1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1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1B4C-EE53-6F40-BAA6-498D8617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MinION</a:t>
            </a:r>
            <a:r>
              <a:rPr lang="en-GB" dirty="0"/>
              <a:t> run QC</a:t>
            </a:r>
          </a:p>
        </p:txBody>
      </p:sp>
      <p:pic>
        <p:nvPicPr>
          <p:cNvPr id="4098" name="Picture 2" descr="Nanopore sequencing data analysis">
            <a:extLst>
              <a:ext uri="{FF2B5EF4-FFF2-40B4-BE49-F238E27FC236}">
                <a16:creationId xmlns:a16="http://schemas.microsoft.com/office/drawing/2014/main" id="{9F42BEF4-69EE-BC4C-BD76-12B2963D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572"/>
            <a:ext cx="7213974" cy="44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3C3BCB-832F-1442-8E0A-1FBF1616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62" y="3772835"/>
            <a:ext cx="3282825" cy="280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1A64F-FBFD-574D-BF28-0302CB4C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091" y="1685663"/>
            <a:ext cx="3840617" cy="3732845"/>
          </a:xfrm>
          <a:prstGeom prst="rect">
            <a:avLst/>
          </a:prstGeom>
        </p:spPr>
      </p:pic>
      <p:pic>
        <p:nvPicPr>
          <p:cNvPr id="1036" name="Picture 12" descr="Free PDF File Icon, Symbol. PNG, SVG Download.">
            <a:extLst>
              <a:ext uri="{FF2B5EF4-FFF2-40B4-BE49-F238E27FC236}">
                <a16:creationId xmlns:a16="http://schemas.microsoft.com/office/drawing/2014/main" id="{CAADF83E-BF0D-44BF-1A79-F5108E20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521" y="5509050"/>
            <a:ext cx="1244187" cy="124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9B4F89-3C95-151A-FD1C-A193426D498F}"/>
              </a:ext>
            </a:extLst>
          </p:cNvPr>
          <p:cNvSpPr txBox="1"/>
          <p:nvPr/>
        </p:nvSpPr>
        <p:spPr>
          <a:xfrm>
            <a:off x="8542632" y="5655538"/>
            <a:ext cx="2317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Remember to save your PDF report in </a:t>
            </a:r>
            <a:r>
              <a:rPr lang="en-GB" dirty="0" err="1"/>
              <a:t>MinKNOW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22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68F3-B487-426F-9411-3356B39A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Pipeline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048D8F-C27B-6BED-4454-547C1A2DE1E2}"/>
              </a:ext>
            </a:extLst>
          </p:cNvPr>
          <p:cNvSpPr/>
          <p:nvPr/>
        </p:nvSpPr>
        <p:spPr>
          <a:xfrm>
            <a:off x="65316" y="1278734"/>
            <a:ext cx="3928533" cy="53001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B3C69-1B8F-356D-1E4E-9378D2D1904D}"/>
              </a:ext>
            </a:extLst>
          </p:cNvPr>
          <p:cNvSpPr txBox="1"/>
          <p:nvPr/>
        </p:nvSpPr>
        <p:spPr>
          <a:xfrm>
            <a:off x="1250649" y="1278734"/>
            <a:ext cx="178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Basecalling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742A3-22F4-733A-D996-A4425868D48E}"/>
              </a:ext>
            </a:extLst>
          </p:cNvPr>
          <p:cNvSpPr txBox="1"/>
          <p:nvPr/>
        </p:nvSpPr>
        <p:spPr>
          <a:xfrm>
            <a:off x="183848" y="1885932"/>
            <a:ext cx="3810001" cy="4555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Converting the electrical signals generated by a DNA or RNA strand passing through the nanopore </a:t>
            </a:r>
            <a:r>
              <a:rPr lang="en-GB" b="1" dirty="0"/>
              <a:t>(fast5)</a:t>
            </a:r>
            <a:r>
              <a:rPr lang="en-GB" dirty="0"/>
              <a:t> into the corresponding base sequence of the strand (</a:t>
            </a:r>
            <a:r>
              <a:rPr lang="en-GB" b="1" dirty="0" err="1"/>
              <a:t>fastq</a:t>
            </a:r>
            <a:r>
              <a:rPr lang="en-GB" b="1" dirty="0"/>
              <a:t>)</a:t>
            </a:r>
            <a:r>
              <a:rPr lang="en-GB" dirty="0"/>
              <a:t>. 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Dorado:</a:t>
            </a:r>
            <a:endParaRPr lang="en-GB" sz="2000" b="1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Integration with </a:t>
            </a:r>
            <a:r>
              <a:rPr lang="en-GB" sz="2000" dirty="0" err="1"/>
              <a:t>MinKNOW</a:t>
            </a:r>
            <a:r>
              <a:rPr lang="en-GB" sz="2000" dirty="0"/>
              <a:t>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Demultiplexing and kit selection built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GPU optimised</a:t>
            </a:r>
          </a:p>
          <a:p>
            <a:endParaRPr lang="en-GB" sz="2000" b="1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30C504-7DE1-99CE-A7A7-D8F5F9E58163}"/>
              </a:ext>
            </a:extLst>
          </p:cNvPr>
          <p:cNvSpPr/>
          <p:nvPr/>
        </p:nvSpPr>
        <p:spPr>
          <a:xfrm>
            <a:off x="4117217" y="1278734"/>
            <a:ext cx="3928533" cy="53001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FAB1A-2414-FDA9-BDA9-2F47C5C6904E}"/>
              </a:ext>
            </a:extLst>
          </p:cNvPr>
          <p:cNvSpPr txBox="1"/>
          <p:nvPr/>
        </p:nvSpPr>
        <p:spPr>
          <a:xfrm>
            <a:off x="5040647" y="1278732"/>
            <a:ext cx="203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/>
              <a:t>Quality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76004-13FD-519E-4811-2896BCF06332}"/>
              </a:ext>
            </a:extLst>
          </p:cNvPr>
          <p:cNvSpPr txBox="1"/>
          <p:nvPr/>
        </p:nvSpPr>
        <p:spPr>
          <a:xfrm>
            <a:off x="4235749" y="1885931"/>
            <a:ext cx="381000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PDF from </a:t>
            </a:r>
            <a:r>
              <a:rPr lang="en-GB" sz="2000" b="1" dirty="0" err="1"/>
              <a:t>MinKNOW</a:t>
            </a:r>
            <a:r>
              <a:rPr lang="en-GB" sz="2000" dirty="0"/>
              <a:t> and tools such as </a:t>
            </a:r>
            <a:r>
              <a:rPr lang="en-GB" sz="2000" b="1" dirty="0" err="1"/>
              <a:t>pycoQC</a:t>
            </a:r>
            <a:r>
              <a:rPr lang="en-GB" sz="2000" dirty="0"/>
              <a:t> can useful in understanding metrics.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Demultiplex and adapter trimming (</a:t>
            </a:r>
            <a:r>
              <a:rPr lang="en-GB" sz="2000" b="1" dirty="0"/>
              <a:t>Guppy or </a:t>
            </a:r>
            <a:r>
              <a:rPr lang="en-GB" sz="2000" b="1" dirty="0" err="1"/>
              <a:t>Porechop</a:t>
            </a:r>
            <a:r>
              <a:rPr lang="en-GB" sz="20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Removal of contaminant reads </a:t>
            </a:r>
            <a:r>
              <a:rPr lang="en-GB" sz="2000" b="1" dirty="0"/>
              <a:t>(Kraken and centrifuge)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Quality filtering (</a:t>
            </a:r>
            <a:r>
              <a:rPr lang="en-GB" sz="2000" b="1" dirty="0"/>
              <a:t>Guppy and </a:t>
            </a:r>
            <a:r>
              <a:rPr lang="en-GB" sz="2000" b="1" dirty="0" err="1"/>
              <a:t>Filtlong</a:t>
            </a:r>
            <a:r>
              <a:rPr lang="en-GB" sz="20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r>
              <a:rPr lang="en-GB" sz="2000" b="1" dirty="0"/>
              <a:t>Different requirements for mapping or assembly.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7E838E-6556-D1ED-EC35-79E8197C4F55}"/>
              </a:ext>
            </a:extLst>
          </p:cNvPr>
          <p:cNvSpPr/>
          <p:nvPr/>
        </p:nvSpPr>
        <p:spPr>
          <a:xfrm>
            <a:off x="8173208" y="1291933"/>
            <a:ext cx="3928533" cy="53001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6B0B-3B98-9D27-62AF-5732119D0A03}"/>
              </a:ext>
            </a:extLst>
          </p:cNvPr>
          <p:cNvSpPr txBox="1"/>
          <p:nvPr/>
        </p:nvSpPr>
        <p:spPr>
          <a:xfrm>
            <a:off x="8543581" y="1291933"/>
            <a:ext cx="329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u="sng" dirty="0"/>
              <a:t>Mapping, assembly and variant calling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BA15B-7B3E-8707-D231-A4491557E286}"/>
              </a:ext>
            </a:extLst>
          </p:cNvPr>
          <p:cNvSpPr txBox="1"/>
          <p:nvPr/>
        </p:nvSpPr>
        <p:spPr>
          <a:xfrm>
            <a:off x="8287650" y="2122930"/>
            <a:ext cx="3810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76F44-8D08-A10E-C4C5-8C7402C19003}"/>
              </a:ext>
            </a:extLst>
          </p:cNvPr>
          <p:cNvSpPr txBox="1"/>
          <p:nvPr/>
        </p:nvSpPr>
        <p:spPr>
          <a:xfrm>
            <a:off x="8378824" y="2122930"/>
            <a:ext cx="381000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There are specialised tools for assembling and mapping nanopore reads.</a:t>
            </a:r>
          </a:p>
          <a:p>
            <a:endParaRPr lang="en-GB" sz="2000" dirty="0"/>
          </a:p>
          <a:p>
            <a:r>
              <a:rPr lang="en-GB" sz="2000" dirty="0"/>
              <a:t>Mapping: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Minimap2 (-</a:t>
            </a:r>
            <a:r>
              <a:rPr lang="en-GB" sz="2000" dirty="0" err="1"/>
              <a:t>ax</a:t>
            </a:r>
            <a:r>
              <a:rPr lang="en-GB" sz="2000" dirty="0"/>
              <a:t> map-</a:t>
            </a:r>
            <a:r>
              <a:rPr lang="en-GB" sz="2000" dirty="0" err="1"/>
              <a:t>ont</a:t>
            </a:r>
            <a:r>
              <a:rPr lang="en-GB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BWA (-x ont2d)</a:t>
            </a:r>
          </a:p>
          <a:p>
            <a:endParaRPr lang="en-GB" sz="2000" dirty="0"/>
          </a:p>
          <a:p>
            <a:r>
              <a:rPr lang="en-GB" sz="2000" dirty="0"/>
              <a:t>Assembly: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Flye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Unicycler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SPAdes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Canu</a:t>
            </a: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654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972F-56F9-C11A-DE53-077F4D8A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02894-7269-76C8-F848-401F6881B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29" t="2480" r="1229" b="6630"/>
          <a:stretch/>
        </p:blipFill>
        <p:spPr>
          <a:xfrm>
            <a:off x="3940804" y="2972680"/>
            <a:ext cx="4191511" cy="35938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72988-E573-1DE7-8EFE-6CB6CED27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1"/>
          <a:stretch/>
        </p:blipFill>
        <p:spPr>
          <a:xfrm>
            <a:off x="8244849" y="2976987"/>
            <a:ext cx="3943976" cy="36018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61474-181E-33F2-738B-214D97E1B7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34" b="16146"/>
          <a:stretch/>
        </p:blipFill>
        <p:spPr>
          <a:xfrm>
            <a:off x="-3174" y="2985055"/>
            <a:ext cx="3707027" cy="359381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CFA61B-FD8C-EE98-25E9-F1171DD051FA}"/>
              </a:ext>
            </a:extLst>
          </p:cNvPr>
          <p:cNvSpPr/>
          <p:nvPr/>
        </p:nvSpPr>
        <p:spPr>
          <a:xfrm>
            <a:off x="920437" y="2183545"/>
            <a:ext cx="18598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Illumina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D334F-C9EB-93FC-7904-E8D3CE3AEB4B}"/>
              </a:ext>
            </a:extLst>
          </p:cNvPr>
          <p:cNvSpPr/>
          <p:nvPr/>
        </p:nvSpPr>
        <p:spPr>
          <a:xfrm>
            <a:off x="4094173" y="2202887"/>
            <a:ext cx="38847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Nanopore: Guppy</a:t>
            </a:r>
            <a:endParaRPr lang="en-GB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C16BF-1F85-235B-E487-BF4C6E42BE27}"/>
              </a:ext>
            </a:extLst>
          </p:cNvPr>
          <p:cNvSpPr/>
          <p:nvPr/>
        </p:nvSpPr>
        <p:spPr>
          <a:xfrm>
            <a:off x="8238886" y="2202349"/>
            <a:ext cx="38967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Nanopore: Bonito</a:t>
            </a:r>
            <a:endParaRPr lang="en-GB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46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305B-8FFB-CCC5-52FD-9762E22E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FA38-6293-1D95-E012-F9953E4CD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77" y="2036618"/>
            <a:ext cx="5921308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major caveat of nanopore sequencing is the high error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It is a common misconception that nanopore errors are all random;  errors occur more frequently I homopolymer regions.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ONT have been working on Q20+ sequencing chemistries, which decrease the sequencing error rate significantly.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Duplex basecalling combines the data from the complementary strand to increase </a:t>
            </a:r>
            <a:r>
              <a:rPr lang="en-GB" sz="2000" dirty="0" err="1"/>
              <a:t>basecall</a:t>
            </a:r>
            <a:r>
              <a:rPr lang="en-GB" sz="2000" dirty="0"/>
              <a:t> confidence.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1EB78-C410-5EA5-85B9-BF734666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48" y="1409968"/>
            <a:ext cx="51943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AF2-B310-4284-9AE0-3182705F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Nanopore Sequencing Data Activity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E6EF3-4361-3E47-B576-0FCDA0BAA569}"/>
              </a:ext>
            </a:extLst>
          </p:cNvPr>
          <p:cNvSpPr/>
          <p:nvPr/>
        </p:nvSpPr>
        <p:spPr>
          <a:xfrm>
            <a:off x="1060724" y="1391105"/>
            <a:ext cx="2028828" cy="764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Basecalling</a:t>
            </a:r>
            <a:endParaRPr lang="en-US" dirty="0"/>
          </a:p>
          <a:p>
            <a:pPr algn="ctr"/>
            <a:r>
              <a:rPr lang="en-US" dirty="0"/>
              <a:t>(Dorado)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FE67F-0FBE-0C47-BADF-85686D851890}"/>
              </a:ext>
            </a:extLst>
          </p:cNvPr>
          <p:cNvSpPr/>
          <p:nvPr/>
        </p:nvSpPr>
        <p:spPr>
          <a:xfrm>
            <a:off x="3772324" y="1391105"/>
            <a:ext cx="2028828" cy="764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Sequencing Run Quality Control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09044-5E0F-4544-9E11-510143997020}"/>
              </a:ext>
            </a:extLst>
          </p:cNvPr>
          <p:cNvSpPr/>
          <p:nvPr/>
        </p:nvSpPr>
        <p:spPr>
          <a:xfrm>
            <a:off x="6483924" y="1391105"/>
            <a:ext cx="2028828" cy="764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Contamination QC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B28AB-FC84-E74A-ABAC-62500B136C78}"/>
              </a:ext>
            </a:extLst>
          </p:cNvPr>
          <p:cNvSpPr/>
          <p:nvPr/>
        </p:nvSpPr>
        <p:spPr>
          <a:xfrm>
            <a:off x="9195524" y="1391105"/>
            <a:ext cx="2028828" cy="764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Mapping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D30F84-D080-0C4E-886C-404041CEA80F}"/>
              </a:ext>
            </a:extLst>
          </p:cNvPr>
          <p:cNvCxnSpPr>
            <a:cxnSpLocks/>
          </p:cNvCxnSpPr>
          <p:nvPr/>
        </p:nvCxnSpPr>
        <p:spPr>
          <a:xfrm>
            <a:off x="3098261" y="1773354"/>
            <a:ext cx="682772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71602B-2803-6346-A1BC-D94EC0718823}"/>
              </a:ext>
            </a:extLst>
          </p:cNvPr>
          <p:cNvCxnSpPr/>
          <p:nvPr/>
        </p:nvCxnSpPr>
        <p:spPr>
          <a:xfrm>
            <a:off x="5809861" y="1773354"/>
            <a:ext cx="682772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8EF19B-BBF1-2E4C-81CF-ACB8EF2F3B7E}"/>
              </a:ext>
            </a:extLst>
          </p:cNvPr>
          <p:cNvCxnSpPr/>
          <p:nvPr/>
        </p:nvCxnSpPr>
        <p:spPr>
          <a:xfrm>
            <a:off x="8521461" y="1773354"/>
            <a:ext cx="682772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FA108B-58FC-9B4E-8D1C-BE3ABC862EB4}"/>
              </a:ext>
            </a:extLst>
          </p:cNvPr>
          <p:cNvGrpSpPr/>
          <p:nvPr/>
        </p:nvGrpSpPr>
        <p:grpSpPr>
          <a:xfrm rot="10800000">
            <a:off x="3089552" y="3046751"/>
            <a:ext cx="8143509" cy="764498"/>
            <a:chOff x="1012598" y="3257452"/>
            <a:chExt cx="8143509" cy="76449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E6E590-124A-6641-9677-20343C3B705C}"/>
                </a:ext>
              </a:extLst>
            </p:cNvPr>
            <p:cNvSpPr/>
            <p:nvPr/>
          </p:nvSpPr>
          <p:spPr>
            <a:xfrm flipH="1" flipV="1">
              <a:off x="1012598" y="3257452"/>
              <a:ext cx="2028828" cy="76449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Alignment </a:t>
              </a:r>
              <a:r>
                <a:rPr lang="en-US" dirty="0" err="1"/>
                <a:t>Visualisation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265B30-0719-EF40-A797-5789AABBAB52}"/>
                </a:ext>
              </a:extLst>
            </p:cNvPr>
            <p:cNvSpPr/>
            <p:nvPr/>
          </p:nvSpPr>
          <p:spPr>
            <a:xfrm flipH="1" flipV="1">
              <a:off x="3724198" y="3257452"/>
              <a:ext cx="2028828" cy="76449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Coverage and Depth Statistics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F930F-1FFC-7F45-BD66-B8A04655121A}"/>
                </a:ext>
              </a:extLst>
            </p:cNvPr>
            <p:cNvSpPr/>
            <p:nvPr/>
          </p:nvSpPr>
          <p:spPr>
            <a:xfrm flipH="1" flipV="1">
              <a:off x="6435798" y="3257452"/>
              <a:ext cx="2028828" cy="76449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Variant Calling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D500261-E5B2-7341-8259-49DCE6BDA1B5}"/>
                </a:ext>
              </a:extLst>
            </p:cNvPr>
            <p:cNvCxnSpPr>
              <a:cxnSpLocks/>
            </p:cNvCxnSpPr>
            <p:nvPr/>
          </p:nvCxnSpPr>
          <p:spPr>
            <a:xfrm>
              <a:off x="3050135" y="3639701"/>
              <a:ext cx="682772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3DB05A6-FCE0-5242-A66F-9E45F76A1B7F}"/>
                </a:ext>
              </a:extLst>
            </p:cNvPr>
            <p:cNvCxnSpPr/>
            <p:nvPr/>
          </p:nvCxnSpPr>
          <p:spPr>
            <a:xfrm>
              <a:off x="5761735" y="3639701"/>
              <a:ext cx="682772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322236-B34B-3B48-A614-20436A2C8ED4}"/>
                </a:ext>
              </a:extLst>
            </p:cNvPr>
            <p:cNvCxnSpPr/>
            <p:nvPr/>
          </p:nvCxnSpPr>
          <p:spPr>
            <a:xfrm>
              <a:off x="8473335" y="3639701"/>
              <a:ext cx="682772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49EAEA81-AA84-9645-AF6F-E4B32EAEB10C}"/>
              </a:ext>
            </a:extLst>
          </p:cNvPr>
          <p:cNvSpPr/>
          <p:nvPr/>
        </p:nvSpPr>
        <p:spPr>
          <a:xfrm rot="10800000" flipH="1" flipV="1">
            <a:off x="1069432" y="3046751"/>
            <a:ext cx="2028828" cy="7644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Genome analysis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59F999-F192-D940-BE16-68802604A70D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0218647" y="2155603"/>
            <a:ext cx="0" cy="891148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3A143E-5E2D-4413-0DA4-E18BD4B176CF}"/>
              </a:ext>
            </a:extLst>
          </p:cNvPr>
          <p:cNvSpPr txBox="1"/>
          <p:nvPr/>
        </p:nvSpPr>
        <p:spPr>
          <a:xfrm>
            <a:off x="588261" y="4193498"/>
            <a:ext cx="11600563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+mj-lt"/>
              <a:buAutoNum type="arabicPeriod"/>
            </a:pPr>
            <a:r>
              <a:rPr lang="en-GB" sz="2000" b="1">
                <a:solidFill>
                  <a:srgbClr val="212529"/>
                </a:solidFill>
                <a:latin typeface="-apple-system"/>
              </a:rPr>
              <a:t>Base call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 your data, transforming it from squiggle to bases.</a:t>
            </a:r>
          </a:p>
          <a:p>
            <a:pPr algn="l">
              <a:buFont typeface="+mj-lt"/>
              <a:buAutoNum type="arabicPeriod"/>
            </a:pP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Perform quality control on the data, ensuring our data is of sufficient quality for analysis.</a:t>
            </a:r>
          </a:p>
          <a:p>
            <a:pPr algn="l">
              <a:buFont typeface="+mj-lt"/>
              <a:buAutoNum type="arabicPeriod"/>
            </a:pP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Map the reads to a reference genome, producing three genomic alignments of our read sets.</a:t>
            </a:r>
          </a:p>
          <a:p>
            <a:pPr algn="l">
              <a:buFont typeface="+mj-lt"/>
              <a:buAutoNum type="arabicPeriod"/>
            </a:pP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Perform variant calling on each of our alignments.</a:t>
            </a:r>
          </a:p>
          <a:p>
            <a:pPr algn="l">
              <a:buFont typeface="+mj-lt"/>
              <a:buAutoNum type="arabicPeriod"/>
            </a:pP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Visualise the alignment and variant data in the IGV genome browser, to confirm insertion of a </a:t>
            </a:r>
            <a:r>
              <a:rPr lang="en-GB" sz="2000" b="1" i="0" dirty="0" err="1">
                <a:solidFill>
                  <a:srgbClr val="212529"/>
                </a:solidFill>
                <a:effectLst/>
                <a:latin typeface="-apple-system"/>
              </a:rPr>
              <a:t>floxed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GB" sz="2000" b="1" i="0" dirty="0" err="1">
                <a:solidFill>
                  <a:srgbClr val="212529"/>
                </a:solidFill>
                <a:effectLst/>
                <a:latin typeface="-apple-system"/>
              </a:rPr>
              <a:t>PvDBP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 into the </a:t>
            </a:r>
            <a:r>
              <a:rPr lang="en-GB" sz="2000" b="1" i="0" dirty="0" err="1">
                <a:solidFill>
                  <a:srgbClr val="212529"/>
                </a:solidFill>
                <a:effectLst/>
                <a:latin typeface="-apple-system"/>
              </a:rPr>
              <a:t>PkDBP</a:t>
            </a:r>
            <a:r>
              <a:rPr lang="el-GR" sz="2000" b="1" i="0" dirty="0">
                <a:solidFill>
                  <a:srgbClr val="212529"/>
                </a:solidFill>
                <a:effectLst/>
                <a:latin typeface="-apple-system"/>
              </a:rPr>
              <a:t>α 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locus and successful </a:t>
            </a:r>
            <a:r>
              <a:rPr lang="en-GB" sz="2000" b="1" i="0" dirty="0" err="1">
                <a:solidFill>
                  <a:srgbClr val="212529"/>
                </a:solidFill>
                <a:effectLst/>
                <a:latin typeface="-apple-system"/>
              </a:rPr>
              <a:t>DiCre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-mediated excision of the </a:t>
            </a:r>
            <a:r>
              <a:rPr lang="en-GB" sz="2000" b="1" i="0" dirty="0" err="1">
                <a:solidFill>
                  <a:srgbClr val="212529"/>
                </a:solidFill>
                <a:effectLst/>
                <a:latin typeface="-apple-system"/>
              </a:rPr>
              <a:t>floxed</a:t>
            </a: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 region.</a:t>
            </a:r>
          </a:p>
          <a:p>
            <a:pPr algn="l">
              <a:buFont typeface="+mj-lt"/>
              <a:buAutoNum type="arabicPeriod"/>
            </a:pPr>
            <a:r>
              <a:rPr lang="en-GB" sz="2000" b="1" i="0" dirty="0">
                <a:solidFill>
                  <a:srgbClr val="212529"/>
                </a:solidFill>
                <a:effectLst/>
                <a:latin typeface="-apple-system"/>
              </a:rPr>
              <a:t>Produce coverage plots of each region, which will be used as a figure for your manuscript report.</a:t>
            </a:r>
          </a:p>
        </p:txBody>
      </p:sp>
    </p:spTree>
    <p:extLst>
      <p:ext uri="{BB962C8B-B14F-4D97-AF65-F5344CB8AC3E}">
        <p14:creationId xmlns:p14="http://schemas.microsoft.com/office/powerpoint/2010/main" val="2478005867"/>
      </p:ext>
    </p:extLst>
  </p:cSld>
  <p:clrMapOvr>
    <a:masterClrMapping/>
  </p:clrMapOvr>
</p:sld>
</file>

<file path=ppt/theme/theme1.xml><?xml version="1.0" encoding="utf-8"?>
<a:theme xmlns:a="http://schemas.openxmlformats.org/drawingml/2006/main" name="1_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8C6E62334A94BB5CB813FB9F611CC" ma:contentTypeVersion="4" ma:contentTypeDescription="Create a new document." ma:contentTypeScope="" ma:versionID="112cdea00ca47620c503386b19808eb3">
  <xsd:schema xmlns:xsd="http://www.w3.org/2001/XMLSchema" xmlns:xs="http://www.w3.org/2001/XMLSchema" xmlns:p="http://schemas.microsoft.com/office/2006/metadata/properties" xmlns:ns1="http://schemas.microsoft.com/sharepoint/v3" xmlns:ns2="6a164dda-3779-4169-b957-e287451f6523" xmlns:ns3="9bdb08a2-f062-45d7-99c0-a08565638663" targetNamespace="http://schemas.microsoft.com/office/2006/metadata/properties" ma:root="true" ma:fieldsID="f87e1e496b5ff68587a5517afcdee06d" ns1:_="" ns2:_="" ns3:_="">
    <xsd:import namespace="http://schemas.microsoft.com/sharepoint/v3"/>
    <xsd:import namespace="6a164dda-3779-4169-b957-e287451f6523"/>
    <xsd:import namespace="9bdb08a2-f062-45d7-99c0-a0856563866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Visibility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8207403b-203c-4ed3-95cd-88a85218912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f3ac801a-ce66-4776-b998-9c2b2735c52b}" ma:internalName="TaxCatchAll" ma:showField="CatchAllData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f3ac801a-ce66-4776-b998-9c2b2735c52b}" ma:internalName="TaxCatchAllLabel" ma:readOnly="true" ma:showField="CatchAllDataLabel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isibility" ma:index="14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b08a2-f062-45d7-99c0-a08565638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164dda-3779-4169-b957-e287451f6523"/>
    <TaxKeywordTaxHTField xmlns="6a164dda-3779-4169-b957-e287451f6523">
      <Terms xmlns="http://schemas.microsoft.com/office/infopath/2007/PartnerControls"/>
    </TaxKeywordTaxHTField>
    <Visibility xmlns="6a164dda-3779-4169-b957-e287451f6523">Internal</Visibility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8DC2929-2E18-4EAD-ADBC-02D3161FB446}">
  <ds:schemaRefs>
    <ds:schemaRef ds:uri="6a164dda-3779-4169-b957-e287451f6523"/>
    <ds:schemaRef ds:uri="9bdb08a2-f062-45d7-99c0-a085656386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EB9E7B-D578-402C-8E23-77BD4F1DD6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EB7A98-2638-4591-BACB-0E7A6F643118}">
  <ds:schemaRefs>
    <ds:schemaRef ds:uri="6a164dda-3779-4169-b957-e287451f6523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9bdb08a2-f062-45d7-99c0-a0856563866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</TotalTime>
  <Words>609</Words>
  <Application>Microsoft Office PowerPoint</Application>
  <PresentationFormat>Custom</PresentationFormat>
  <Paragraphs>129</Paragraphs>
  <Slides>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1_Main_Presentation_Title_Page</vt:lpstr>
      <vt:lpstr>PowerPoint Presentation</vt:lpstr>
      <vt:lpstr>MinION run QC</vt:lpstr>
      <vt:lpstr>Analysis Pipeline</vt:lpstr>
      <vt:lpstr>Sequencing errors</vt:lpstr>
      <vt:lpstr>Sequencing errors</vt:lpstr>
      <vt:lpstr>Nanopore Sequencing Data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School of Hygiene  &amp; Tropical Medicine</dc:title>
  <dc:creator>Nick Smith</dc:creator>
  <cp:lastModifiedBy>Daniel  Ward</cp:lastModifiedBy>
  <cp:revision>17</cp:revision>
  <dcterms:created xsi:type="dcterms:W3CDTF">2017-08-07T14:02:54Z</dcterms:created>
  <dcterms:modified xsi:type="dcterms:W3CDTF">2025-03-10T09:06:43Z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0x010100D908C6E62334A94BB5CB813FB9F611CC</vt:lpwstr>
  </property>
</Properties>
</file>